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jpeg" ContentType="image/jpeg"/>
  <Override PartName="/ppt/media/image14.png" ContentType="image/png"/>
  <Override PartName="/ppt/media/image1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Blue_Cur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350A71-545B-4DC2-B715-31B6B92D8DA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928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9B27AC8-E678-4CFF-80DF-C5CC86584F1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Blue_Curv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360000" y="1080000"/>
            <a:ext cx="935928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212C0A29-2D47-4230-9BFF-10CAFCEC7C7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 flipH="1" flipV="1">
            <a:off x="-720" y="4499280"/>
            <a:ext cx="10079280" cy="116928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ftr" idx="1"/>
          </p:nvPr>
        </p:nvSpPr>
        <p:spPr>
          <a:xfrm>
            <a:off x="3420000" y="5220000"/>
            <a:ext cx="3239280" cy="3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pc="-1" strike="noStrike">
                <a:solidFill>
                  <a:srgbClr val="ffffff"/>
                </a:solidFill>
                <a:latin typeface="Arial"/>
              </a:rPr>
              <a:t> 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sldNum" idx="2"/>
          </p:nvPr>
        </p:nvSpPr>
        <p:spPr>
          <a:xfrm>
            <a:off x="7380000" y="5220000"/>
            <a:ext cx="2339280" cy="3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97DE8E0-4E79-49ED-B51F-BAE2C365A2A5}" type="slidenum">
              <a:rPr b="0" lang="en-GB" sz="1400" spc="-1" strike="noStrike">
                <a:solidFill>
                  <a:srgbClr val="ffffff"/>
                </a:solidFill>
                <a:latin typeface="Arial"/>
              </a:rPr>
              <a:t>11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dt" idx="3"/>
          </p:nvPr>
        </p:nvSpPr>
        <p:spPr>
          <a:xfrm>
            <a:off x="360000" y="5220000"/>
            <a:ext cx="2339280" cy="3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 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"/>
          <p:cNvSpPr/>
          <p:nvPr/>
        </p:nvSpPr>
        <p:spPr>
          <a:xfrm flipH="1" flipV="1">
            <a:off x="-720" y="4499280"/>
            <a:ext cx="10079280" cy="1169280"/>
          </a:xfrm>
          <a:prstGeom prst="flowChartDocumen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5928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ftr" idx="4"/>
          </p:nvPr>
        </p:nvSpPr>
        <p:spPr>
          <a:xfrm>
            <a:off x="3420000" y="5220000"/>
            <a:ext cx="3239280" cy="3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pc="-1" strike="noStrike">
                <a:solidFill>
                  <a:srgbClr val="ffffff"/>
                </a:solidFill>
                <a:latin typeface="Arial"/>
              </a:rPr>
              <a:t>&lt;footer&gt;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sldNum" idx="5"/>
          </p:nvPr>
        </p:nvSpPr>
        <p:spPr>
          <a:xfrm>
            <a:off x="7380000" y="5220000"/>
            <a:ext cx="2339280" cy="3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72427B3-F499-4100-B0CB-EC8C66182A65}" type="slidenum">
              <a:rPr b="0" lang="en-GB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5"/>
          <p:cNvSpPr>
            <a:spLocks noGrp="1"/>
          </p:cNvSpPr>
          <p:nvPr>
            <p:ph type="dt" idx="6"/>
          </p:nvPr>
        </p:nvSpPr>
        <p:spPr>
          <a:xfrm>
            <a:off x="360000" y="5220000"/>
            <a:ext cx="2339280" cy="3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"/>
          <p:cNvSpPr/>
          <p:nvPr/>
        </p:nvSpPr>
        <p:spPr>
          <a:xfrm>
            <a:off x="0" y="0"/>
            <a:ext cx="10076040" cy="719280"/>
          </a:xfrm>
          <a:prstGeom prst="rect">
            <a:avLst/>
          </a:prstGeom>
          <a:gradFill rotWithShape="0">
            <a:gsLst>
              <a:gs pos="0">
                <a:srgbClr val="77caee"/>
              </a:gs>
              <a:gs pos="1563">
                <a:srgbClr val="77caee"/>
              </a:gs>
              <a:gs pos="1563">
                <a:srgbClr val="75c9ee"/>
              </a:gs>
              <a:gs pos="3125">
                <a:srgbClr val="75c9ee"/>
              </a:gs>
              <a:gs pos="3125">
                <a:srgbClr val="73c9ed"/>
              </a:gs>
              <a:gs pos="4688">
                <a:srgbClr val="73c9ed"/>
              </a:gs>
              <a:gs pos="4688">
                <a:srgbClr val="71c8ed"/>
              </a:gs>
              <a:gs pos="6250">
                <a:srgbClr val="71c8ed"/>
              </a:gs>
              <a:gs pos="6250">
                <a:srgbClr val="6fc7ed"/>
              </a:gs>
              <a:gs pos="7813">
                <a:srgbClr val="6fc7ed"/>
              </a:gs>
              <a:gs pos="7813">
                <a:srgbClr val="6ec6ed"/>
              </a:gs>
              <a:gs pos="9375">
                <a:srgbClr val="6ec6ed"/>
              </a:gs>
              <a:gs pos="9375">
                <a:srgbClr val="6cc6ec"/>
              </a:gs>
              <a:gs pos="10938">
                <a:srgbClr val="6cc6ec"/>
              </a:gs>
              <a:gs pos="10938">
                <a:srgbClr val="6ac5ec"/>
              </a:gs>
              <a:gs pos="12500">
                <a:srgbClr val="6ac5ec"/>
              </a:gs>
              <a:gs pos="12500">
                <a:srgbClr val="68c4ec"/>
              </a:gs>
              <a:gs pos="14063">
                <a:srgbClr val="68c4ec"/>
              </a:gs>
              <a:gs pos="14063">
                <a:srgbClr val="66c3ec"/>
              </a:gs>
              <a:gs pos="15625">
                <a:srgbClr val="66c3ec"/>
              </a:gs>
              <a:gs pos="15625">
                <a:srgbClr val="64c3eb"/>
              </a:gs>
              <a:gs pos="17188">
                <a:srgbClr val="64c3eb"/>
              </a:gs>
              <a:gs pos="17188">
                <a:srgbClr val="62c2eb"/>
              </a:gs>
              <a:gs pos="18750">
                <a:srgbClr val="62c2eb"/>
              </a:gs>
              <a:gs pos="18750">
                <a:srgbClr val="60c1eb"/>
              </a:gs>
              <a:gs pos="20313">
                <a:srgbClr val="60c1eb"/>
              </a:gs>
              <a:gs pos="20313">
                <a:srgbClr val="5ec0ea"/>
              </a:gs>
              <a:gs pos="21875">
                <a:srgbClr val="5ec0ea"/>
              </a:gs>
              <a:gs pos="21875">
                <a:srgbClr val="5dc0ea"/>
              </a:gs>
              <a:gs pos="23438">
                <a:srgbClr val="5dc0ea"/>
              </a:gs>
              <a:gs pos="23438">
                <a:srgbClr val="5bbfea"/>
              </a:gs>
              <a:gs pos="25000">
                <a:srgbClr val="5bbfea"/>
              </a:gs>
              <a:gs pos="25000">
                <a:srgbClr val="59beea"/>
              </a:gs>
              <a:gs pos="26563">
                <a:srgbClr val="59beea"/>
              </a:gs>
              <a:gs pos="26563">
                <a:srgbClr val="57bde9"/>
              </a:gs>
              <a:gs pos="28125">
                <a:srgbClr val="57bde9"/>
              </a:gs>
              <a:gs pos="28125">
                <a:srgbClr val="55bde9"/>
              </a:gs>
              <a:gs pos="29688">
                <a:srgbClr val="55bde9"/>
              </a:gs>
              <a:gs pos="29688">
                <a:srgbClr val="53bce9"/>
              </a:gs>
              <a:gs pos="31250">
                <a:srgbClr val="53bce9"/>
              </a:gs>
              <a:gs pos="31250">
                <a:srgbClr val="51bbe9"/>
              </a:gs>
              <a:gs pos="32813">
                <a:srgbClr val="51bbe9"/>
              </a:gs>
              <a:gs pos="32813">
                <a:srgbClr val="4fbae8"/>
              </a:gs>
              <a:gs pos="34375">
                <a:srgbClr val="4fbae8"/>
              </a:gs>
              <a:gs pos="34375">
                <a:srgbClr val="4dbae8"/>
              </a:gs>
              <a:gs pos="35938">
                <a:srgbClr val="4dbae8"/>
              </a:gs>
              <a:gs pos="35938">
                <a:srgbClr val="4cb9e8"/>
              </a:gs>
              <a:gs pos="37500">
                <a:srgbClr val="4cb9e8"/>
              </a:gs>
              <a:gs pos="37500">
                <a:srgbClr val="4ab8e8"/>
              </a:gs>
              <a:gs pos="39063">
                <a:srgbClr val="4ab8e8"/>
              </a:gs>
              <a:gs pos="39063">
                <a:srgbClr val="48b7e7"/>
              </a:gs>
              <a:gs pos="40625">
                <a:srgbClr val="48b7e7"/>
              </a:gs>
              <a:gs pos="40625">
                <a:srgbClr val="46b7e7"/>
              </a:gs>
              <a:gs pos="42188">
                <a:srgbClr val="46b7e7"/>
              </a:gs>
              <a:gs pos="42188">
                <a:srgbClr val="44b6e7"/>
              </a:gs>
              <a:gs pos="43750">
                <a:srgbClr val="44b6e7"/>
              </a:gs>
              <a:gs pos="43750">
                <a:srgbClr val="42b5e6"/>
              </a:gs>
              <a:gs pos="45313">
                <a:srgbClr val="42b5e6"/>
              </a:gs>
              <a:gs pos="45313">
                <a:srgbClr val="40b4e6"/>
              </a:gs>
              <a:gs pos="46875">
                <a:srgbClr val="40b4e6"/>
              </a:gs>
              <a:gs pos="46875">
                <a:srgbClr val="3eb4e6"/>
              </a:gs>
              <a:gs pos="48438">
                <a:srgbClr val="3eb4e6"/>
              </a:gs>
              <a:gs pos="48438">
                <a:srgbClr val="3cb3e6"/>
              </a:gs>
              <a:gs pos="50000">
                <a:srgbClr val="3cb3e6"/>
              </a:gs>
              <a:gs pos="50000">
                <a:srgbClr val="3bb2e5"/>
              </a:gs>
              <a:gs pos="51563">
                <a:srgbClr val="3bb2e5"/>
              </a:gs>
              <a:gs pos="51563">
                <a:srgbClr val="39b1e5"/>
              </a:gs>
              <a:gs pos="53125">
                <a:srgbClr val="39b1e5"/>
              </a:gs>
              <a:gs pos="53125">
                <a:srgbClr val="37b1e5"/>
              </a:gs>
              <a:gs pos="54688">
                <a:srgbClr val="37b1e5"/>
              </a:gs>
              <a:gs pos="54688">
                <a:srgbClr val="35b0e5"/>
              </a:gs>
              <a:gs pos="56250">
                <a:srgbClr val="35b0e5"/>
              </a:gs>
              <a:gs pos="56250">
                <a:srgbClr val="33afe4"/>
              </a:gs>
              <a:gs pos="57813">
                <a:srgbClr val="33afe4"/>
              </a:gs>
              <a:gs pos="57813">
                <a:srgbClr val="31aee4"/>
              </a:gs>
              <a:gs pos="59375">
                <a:srgbClr val="31aee4"/>
              </a:gs>
              <a:gs pos="59375">
                <a:srgbClr val="2faee4"/>
              </a:gs>
              <a:gs pos="60938">
                <a:srgbClr val="2faee4"/>
              </a:gs>
              <a:gs pos="60938">
                <a:srgbClr val="2dade3"/>
              </a:gs>
              <a:gs pos="62500">
                <a:srgbClr val="2dade3"/>
              </a:gs>
              <a:gs pos="62500">
                <a:srgbClr val="2bace3"/>
              </a:gs>
              <a:gs pos="64063">
                <a:srgbClr val="2bace3"/>
              </a:gs>
              <a:gs pos="64063">
                <a:srgbClr val="2aabe3"/>
              </a:gs>
              <a:gs pos="65625">
                <a:srgbClr val="2aabe3"/>
              </a:gs>
              <a:gs pos="65625">
                <a:srgbClr val="28abe3"/>
              </a:gs>
              <a:gs pos="67188">
                <a:srgbClr val="28abe3"/>
              </a:gs>
              <a:gs pos="67188">
                <a:srgbClr val="26aae2"/>
              </a:gs>
              <a:gs pos="68750">
                <a:srgbClr val="26aae2"/>
              </a:gs>
              <a:gs pos="68750">
                <a:srgbClr val="24a9e2"/>
              </a:gs>
              <a:gs pos="70313">
                <a:srgbClr val="24a9e2"/>
              </a:gs>
              <a:gs pos="70313">
                <a:srgbClr val="22a8e2"/>
              </a:gs>
              <a:gs pos="71875">
                <a:srgbClr val="22a8e2"/>
              </a:gs>
              <a:gs pos="71875">
                <a:srgbClr val="20a8e2"/>
              </a:gs>
              <a:gs pos="73438">
                <a:srgbClr val="20a8e2"/>
              </a:gs>
              <a:gs pos="73438">
                <a:srgbClr val="1ea7e1"/>
              </a:gs>
              <a:gs pos="75000">
                <a:srgbClr val="1ea7e1"/>
              </a:gs>
              <a:gs pos="75000">
                <a:srgbClr val="1ca6e1"/>
              </a:gs>
              <a:gs pos="76563">
                <a:srgbClr val="1ca6e1"/>
              </a:gs>
              <a:gs pos="76563">
                <a:srgbClr val="1aa5e1"/>
              </a:gs>
              <a:gs pos="78125">
                <a:srgbClr val="1aa5e1"/>
              </a:gs>
              <a:gs pos="78125">
                <a:srgbClr val="19a5e1"/>
              </a:gs>
              <a:gs pos="79688">
                <a:srgbClr val="19a5e1"/>
              </a:gs>
              <a:gs pos="79688">
                <a:srgbClr val="17a4e0"/>
              </a:gs>
              <a:gs pos="81250">
                <a:srgbClr val="17a4e0"/>
              </a:gs>
              <a:gs pos="81250">
                <a:srgbClr val="15a3e0"/>
              </a:gs>
              <a:gs pos="82813">
                <a:srgbClr val="15a3e0"/>
              </a:gs>
              <a:gs pos="82813">
                <a:srgbClr val="13a2e0"/>
              </a:gs>
              <a:gs pos="84375">
                <a:srgbClr val="13a2e0"/>
              </a:gs>
              <a:gs pos="84375">
                <a:srgbClr val="11a2df"/>
              </a:gs>
              <a:gs pos="85938">
                <a:srgbClr val="11a2df"/>
              </a:gs>
              <a:gs pos="85938">
                <a:srgbClr val="0fa1df"/>
              </a:gs>
              <a:gs pos="87500">
                <a:srgbClr val="0fa1df"/>
              </a:gs>
              <a:gs pos="87500">
                <a:srgbClr val="0da0df"/>
              </a:gs>
              <a:gs pos="89063">
                <a:srgbClr val="0da0df"/>
              </a:gs>
              <a:gs pos="89063">
                <a:srgbClr val="0b9fdf"/>
              </a:gs>
              <a:gs pos="90625">
                <a:srgbClr val="0b9fdf"/>
              </a:gs>
              <a:gs pos="90625">
                <a:srgbClr val="099fde"/>
              </a:gs>
              <a:gs pos="92188">
                <a:srgbClr val="099fde"/>
              </a:gs>
              <a:gs pos="92188">
                <a:srgbClr val="089ede"/>
              </a:gs>
              <a:gs pos="93750">
                <a:srgbClr val="089ede"/>
              </a:gs>
              <a:gs pos="93750">
                <a:srgbClr val="069dde"/>
              </a:gs>
              <a:gs pos="95313">
                <a:srgbClr val="069dde"/>
              </a:gs>
              <a:gs pos="95313">
                <a:srgbClr val="049cde"/>
              </a:gs>
              <a:gs pos="96875">
                <a:srgbClr val="049cde"/>
              </a:gs>
              <a:gs pos="96875">
                <a:srgbClr val="029cdd"/>
              </a:gs>
              <a:gs pos="98438">
                <a:srgbClr val="029cdd"/>
              </a:gs>
              <a:gs pos="98438">
                <a:srgbClr val="009bdd"/>
              </a:gs>
              <a:gs pos="100000">
                <a:srgbClr val="009bdd"/>
              </a:gs>
            </a:gsLst>
            <a:lin ang="10800000"/>
          </a:gradFill>
          <a:ln w="18000">
            <a:noFill/>
          </a:ln>
          <a:effectLst>
            <a:outerShdw blurRad="0" dir="5400000" dist="10800" rotWithShape="0">
              <a:srgbClr val="009bdd"/>
            </a:outerShdw>
          </a:effectLst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60000" y="1080000"/>
            <a:ext cx="935928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sldNum" idx="7"/>
          </p:nvPr>
        </p:nvSpPr>
        <p:spPr>
          <a:xfrm>
            <a:off x="7380000" y="5220000"/>
            <a:ext cx="2339280" cy="3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25E8289-32AB-46F0-B37E-3F157AC9F20E}" type="slidenum">
              <a:rPr b="0" lang="en-GB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dt" idx="8"/>
          </p:nvPr>
        </p:nvSpPr>
        <p:spPr>
          <a:xfrm>
            <a:off x="360000" y="5220000"/>
            <a:ext cx="2339280" cy="3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2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0" y="1620000"/>
            <a:ext cx="8999280" cy="107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3300" spc="-1" strike="noStrike">
                <a:solidFill>
                  <a:srgbClr val="dd4100"/>
                </a:solidFill>
                <a:latin typeface="Arial"/>
              </a:rPr>
              <a:t>RoboWay Summer Camp</a:t>
            </a:r>
            <a:br>
              <a:rPr sz="3300"/>
            </a:br>
            <a:r>
              <a:rPr b="0" lang="en-GB" sz="3300" spc="-1" strike="noStrike">
                <a:solidFill>
                  <a:srgbClr val="dd4100"/>
                </a:solidFill>
                <a:latin typeface="Arial"/>
              </a:rPr>
              <a:t>Day 1</a:t>
            </a:r>
            <a:endParaRPr b="0" lang="en-GB" sz="3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Регулировка напряжения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2880000" y="751320"/>
            <a:ext cx="4319640" cy="41652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8014B0EE-0B10-406E-B5FC-B8A045D1A5E5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Конденсатор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180000" y="900000"/>
            <a:ext cx="3047040" cy="2160000"/>
          </a:xfrm>
          <a:prstGeom prst="rect">
            <a:avLst/>
          </a:prstGeom>
          <a:ln w="0">
            <a:noFill/>
          </a:ln>
        </p:spPr>
      </p:pic>
      <p:sp>
        <p:nvSpPr>
          <p:cNvPr id="47" name=""/>
          <p:cNvSpPr txBox="1"/>
          <p:nvPr/>
        </p:nvSpPr>
        <p:spPr>
          <a:xfrm>
            <a:off x="4140000" y="3960000"/>
            <a:ext cx="1620000" cy="54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U = C * Q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8" name="" descr=""/>
          <p:cNvPicPr/>
          <p:nvPr/>
        </p:nvPicPr>
        <p:blipFill>
          <a:blip r:embed="rId2"/>
          <a:stretch/>
        </p:blipFill>
        <p:spPr>
          <a:xfrm>
            <a:off x="3240000" y="900000"/>
            <a:ext cx="3389040" cy="2563560"/>
          </a:xfrm>
          <a:prstGeom prst="rect">
            <a:avLst/>
          </a:prstGeom>
          <a:ln w="0">
            <a:noFill/>
          </a:ln>
        </p:spPr>
      </p:pic>
      <p:pic>
        <p:nvPicPr>
          <p:cNvPr id="49" name="" descr=""/>
          <p:cNvPicPr/>
          <p:nvPr/>
        </p:nvPicPr>
        <p:blipFill>
          <a:blip r:embed="rId3"/>
          <a:stretch/>
        </p:blipFill>
        <p:spPr>
          <a:xfrm>
            <a:off x="6629040" y="1260000"/>
            <a:ext cx="3200400" cy="18000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C7AB09A-6698-42EB-9494-507A29C90DAF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Summer Camp / Day 1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2340000" y="1080000"/>
            <a:ext cx="3240000" cy="3813840"/>
          </a:xfrm>
          <a:prstGeom prst="rect">
            <a:avLst/>
          </a:prstGeom>
          <a:ln w="0">
            <a:noFill/>
          </a:ln>
        </p:spPr>
      </p:pic>
      <p:pic>
        <p:nvPicPr>
          <p:cNvPr id="52" name="" descr=""/>
          <p:cNvPicPr/>
          <p:nvPr/>
        </p:nvPicPr>
        <p:blipFill>
          <a:blip r:embed="rId2"/>
          <a:stretch/>
        </p:blipFill>
        <p:spPr>
          <a:xfrm>
            <a:off x="180720" y="1080000"/>
            <a:ext cx="1980000" cy="1980000"/>
          </a:xfrm>
          <a:prstGeom prst="rect">
            <a:avLst/>
          </a:prstGeom>
          <a:ln w="18000">
            <a:noFill/>
          </a:ln>
        </p:spPr>
      </p:pic>
      <p:pic>
        <p:nvPicPr>
          <p:cNvPr id="53" name="" descr=""/>
          <p:cNvPicPr/>
          <p:nvPr/>
        </p:nvPicPr>
        <p:blipFill>
          <a:blip r:embed="rId3"/>
          <a:stretch/>
        </p:blipFill>
        <p:spPr>
          <a:xfrm>
            <a:off x="180000" y="3240000"/>
            <a:ext cx="1996560" cy="1996560"/>
          </a:xfrm>
          <a:prstGeom prst="rect">
            <a:avLst/>
          </a:prstGeom>
          <a:ln w="0">
            <a:noFill/>
          </a:ln>
        </p:spPr>
      </p:pic>
      <p:pic>
        <p:nvPicPr>
          <p:cNvPr id="54" name="" descr=""/>
          <p:cNvPicPr/>
          <p:nvPr/>
        </p:nvPicPr>
        <p:blipFill>
          <a:blip r:embed="rId4"/>
          <a:stretch/>
        </p:blipFill>
        <p:spPr>
          <a:xfrm>
            <a:off x="5760000" y="940680"/>
            <a:ext cx="4279320" cy="42793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0903057A-A208-4DEF-9230-C4F700ACE2BE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9280" cy="47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3300" spc="-1" strike="noStrike">
                <a:solidFill>
                  <a:srgbClr val="ffffff"/>
                </a:solidFill>
                <a:latin typeface="Arial"/>
              </a:rPr>
              <a:t>Электрическая цепь</a:t>
            </a:r>
            <a:endParaRPr b="0" lang="en-GB" sz="3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" name="" descr=""/>
          <p:cNvPicPr/>
          <p:nvPr/>
        </p:nvPicPr>
        <p:blipFill>
          <a:blip r:embed="rId1"/>
          <a:stretch/>
        </p:blipFill>
        <p:spPr>
          <a:xfrm>
            <a:off x="3240000" y="1080000"/>
            <a:ext cx="3599280" cy="3599280"/>
          </a:xfrm>
          <a:prstGeom prst="rect">
            <a:avLst/>
          </a:prstGeom>
          <a:ln w="18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1DFB182E-63D2-4FD1-A31D-B80AE14E9A7E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9280" cy="47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3300" spc="-1" strike="noStrike">
                <a:solidFill>
                  <a:srgbClr val="ffffff"/>
                </a:solidFill>
                <a:latin typeface="Arial"/>
              </a:rPr>
              <a:t>Электрическая цепь</a:t>
            </a:r>
            <a:endParaRPr b="0" lang="en-GB" sz="3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" name="" descr=""/>
          <p:cNvPicPr/>
          <p:nvPr/>
        </p:nvPicPr>
        <p:blipFill>
          <a:blip r:embed="rId1"/>
          <a:stretch/>
        </p:blipFill>
        <p:spPr>
          <a:xfrm>
            <a:off x="3240000" y="1080000"/>
            <a:ext cx="3599280" cy="3599280"/>
          </a:xfrm>
          <a:prstGeom prst="rect">
            <a:avLst/>
          </a:prstGeom>
          <a:ln w="18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FC38ECE8-B827-4DB9-A483-5394016E2C5E}" type="slidenum">
              <a:t>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9280" cy="47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3300" spc="-1" strike="noStrike">
                <a:solidFill>
                  <a:srgbClr val="ffffff"/>
                </a:solidFill>
                <a:latin typeface="Arial"/>
              </a:rPr>
              <a:t>Пример электрической цепи</a:t>
            </a:r>
            <a:endParaRPr b="0" lang="en-GB" sz="3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" name="" descr=""/>
          <p:cNvPicPr/>
          <p:nvPr/>
        </p:nvPicPr>
        <p:blipFill>
          <a:blip r:embed="rId1"/>
          <a:stretch/>
        </p:blipFill>
        <p:spPr>
          <a:xfrm>
            <a:off x="3240000" y="1226520"/>
            <a:ext cx="4679280" cy="3482640"/>
          </a:xfrm>
          <a:prstGeom prst="rect">
            <a:avLst/>
          </a:prstGeom>
          <a:ln w="18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867FCEB-8DAB-4731-A364-585EB9E86EC5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Закон Ома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" name="" descr=""/>
          <p:cNvPicPr/>
          <p:nvPr/>
        </p:nvPicPr>
        <p:blipFill>
          <a:blip r:embed="rId1"/>
          <a:stretch/>
        </p:blipFill>
        <p:spPr>
          <a:xfrm>
            <a:off x="3425760" y="1079640"/>
            <a:ext cx="3227400" cy="3599280"/>
          </a:xfrm>
          <a:prstGeom prst="rect">
            <a:avLst/>
          </a:prstGeom>
          <a:ln w="0">
            <a:noFill/>
          </a:ln>
        </p:spPr>
      </p:pic>
      <p:sp>
        <p:nvSpPr>
          <p:cNvPr id="31" name=""/>
          <p:cNvSpPr/>
          <p:nvPr/>
        </p:nvSpPr>
        <p:spPr>
          <a:xfrm>
            <a:off x="360000" y="1260000"/>
            <a:ext cx="2519640" cy="30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U = R * I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R = U / I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I = U / 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B3FC418B-E07F-4D68-A0ED-1BF73701AE8A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60000" y="180000"/>
            <a:ext cx="9359280" cy="477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3300" spc="-1" strike="noStrike">
                <a:solidFill>
                  <a:srgbClr val="ffffff"/>
                </a:solidFill>
                <a:latin typeface="Arial"/>
              </a:rPr>
              <a:t>Обозначения</a:t>
            </a:r>
            <a:endParaRPr b="0" lang="en-GB" sz="3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" name="" descr=""/>
          <p:cNvPicPr/>
          <p:nvPr/>
        </p:nvPicPr>
        <p:blipFill>
          <a:blip r:embed="rId1"/>
          <a:stretch/>
        </p:blipFill>
        <p:spPr>
          <a:xfrm>
            <a:off x="2461320" y="900000"/>
            <a:ext cx="5279040" cy="3959280"/>
          </a:xfrm>
          <a:prstGeom prst="rect">
            <a:avLst/>
          </a:prstGeom>
          <a:ln w="18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3C12B250-7751-4664-B5BD-19D3A60F7502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Цепь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1"/>
          <a:stretch/>
        </p:blipFill>
        <p:spPr>
          <a:xfrm>
            <a:off x="3060000" y="1040400"/>
            <a:ext cx="3959640" cy="3952080"/>
          </a:xfrm>
          <a:prstGeom prst="rect">
            <a:avLst/>
          </a:prstGeom>
          <a:ln w="0">
            <a:noFill/>
          </a:ln>
        </p:spPr>
      </p:pic>
      <p:sp>
        <p:nvSpPr>
          <p:cNvPr id="36" name=""/>
          <p:cNvSpPr txBox="1"/>
          <p:nvPr/>
        </p:nvSpPr>
        <p:spPr>
          <a:xfrm>
            <a:off x="7380000" y="1260000"/>
            <a:ext cx="2160000" cy="90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P=I*U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0.23*3 = 0.69W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23B2489F-43C2-40B8-A395-5AF9FA7F0AF5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Паралельное соединение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8" name="" descr=""/>
          <p:cNvPicPr/>
          <p:nvPr/>
        </p:nvPicPr>
        <p:blipFill>
          <a:blip r:embed="rId1"/>
          <a:stretch/>
        </p:blipFill>
        <p:spPr>
          <a:xfrm>
            <a:off x="2340000" y="805680"/>
            <a:ext cx="5579640" cy="4191840"/>
          </a:xfrm>
          <a:prstGeom prst="rect">
            <a:avLst/>
          </a:prstGeom>
          <a:ln w="0">
            <a:noFill/>
          </a:ln>
        </p:spPr>
      </p:pic>
      <p:sp>
        <p:nvSpPr>
          <p:cNvPr id="39" name=""/>
          <p:cNvSpPr txBox="1"/>
          <p:nvPr/>
        </p:nvSpPr>
        <p:spPr>
          <a:xfrm>
            <a:off x="7920000" y="900000"/>
            <a:ext cx="1980000" cy="198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P=2 x (I*U)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2 x 0.23*3 = 1.38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2495F047-E1B9-433F-92D1-04CCE8793894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360000" y="106200"/>
            <a:ext cx="9359280" cy="62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400" spc="-1" strike="noStrike">
                <a:solidFill>
                  <a:srgbClr val="000000"/>
                </a:solidFill>
                <a:latin typeface="Arial"/>
              </a:rPr>
              <a:t>Последовательное соединение</a:t>
            </a: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2700000" y="792360"/>
            <a:ext cx="4679640" cy="4083120"/>
          </a:xfrm>
          <a:prstGeom prst="rect">
            <a:avLst/>
          </a:prstGeom>
          <a:ln w="0">
            <a:noFill/>
          </a:ln>
        </p:spPr>
      </p:pic>
      <p:sp>
        <p:nvSpPr>
          <p:cNvPr id="42" name=""/>
          <p:cNvSpPr txBox="1"/>
          <p:nvPr/>
        </p:nvSpPr>
        <p:spPr>
          <a:xfrm>
            <a:off x="7379640" y="900000"/>
            <a:ext cx="2520360" cy="198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P=2 x (I*U)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2 x 0.115*1.5 = 0.345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BE92A5BC-A34E-4CF6-BB7A-2277123C5E27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375</TotalTime>
  <Application>LibreOffice/24.2.3.2$Windows_X86_64 LibreOffice_project/433d9c2ded56988e8a90e6b2e771ee4e6a5ab2ba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2025-07-05T18:37:07Z</dcterms:created>
  <dc:creator/>
  <dc:description/>
  <dc:language>en-GB</dc:language>
  <cp:lastModifiedBy/>
  <cp:lastPrinted>2025-07-07T11:33:54Z</cp:lastPrinted>
  <dcterms:modified xsi:type="dcterms:W3CDTF">2025-07-07T17:12:19Z</dcterms:modified>
  <cp:revision>31</cp:revision>
  <dc:subject/>
  <dc:title>Blue Curve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